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1CEA9-777F-4BEB-882D-A95107EFFD2D}" type="datetimeFigureOut">
              <a:rPr lang="nl-NL" smtClean="0"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A697-B122-410D-98A4-6EB77479B11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S1dO0JC2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Tijdvak 9: de tijd van wereldoorlogen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11.2</a:t>
            </a:r>
          </a:p>
          <a:p>
            <a:r>
              <a:rPr lang="nl-NL" dirty="0" smtClean="0"/>
              <a:t>De Eerste Wereldoorlog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b="1" dirty="0"/>
              <a:t>maximumscore 4</a:t>
            </a:r>
          </a:p>
          <a:p>
            <a:pPr marL="0" indent="0">
              <a:buNone/>
            </a:pPr>
            <a:r>
              <a:rPr lang="nl-NL" dirty="0"/>
              <a:t>Voorbeeld van een juist antwoord is:</a:t>
            </a:r>
          </a:p>
          <a:p>
            <a:pPr marL="0" indent="0">
              <a:buNone/>
            </a:pPr>
            <a:r>
              <a:rPr lang="nl-NL" dirty="0"/>
              <a:t>De Eerste Wereldoorlog heeft de vrouwenemancipatie in Groot-Brittannië</a:t>
            </a:r>
          </a:p>
          <a:p>
            <a:pPr marL="0" indent="0">
              <a:buNone/>
            </a:pPr>
            <a:r>
              <a:rPr lang="nl-NL" dirty="0"/>
              <a:t>bevorderd, want uit de bron blijkt dat:</a:t>
            </a:r>
          </a:p>
          <a:p>
            <a:pPr marL="0" indent="0">
              <a:buNone/>
            </a:pPr>
            <a:r>
              <a:rPr lang="nl-NL" dirty="0"/>
              <a:t>• de arbeid van de vrouwen nodig is om zoveel mogelijk granaathulzen</a:t>
            </a:r>
          </a:p>
          <a:p>
            <a:pPr marL="0" indent="0">
              <a:buNone/>
            </a:pPr>
            <a:r>
              <a:rPr lang="nl-NL" dirty="0"/>
              <a:t>nauwkeurig te vullen/voor de oorlogsvoering/de oorlogsindustrie</a:t>
            </a:r>
          </a:p>
          <a:p>
            <a:pPr marL="0" indent="0">
              <a:buNone/>
            </a:pPr>
            <a:r>
              <a:rPr lang="nl-NL" dirty="0"/>
              <a:t>vrouwen werk geeft. Hierdoor ervaren vrouwen (en mannen) dat</a:t>
            </a:r>
          </a:p>
          <a:p>
            <a:pPr marL="0" indent="0">
              <a:buNone/>
            </a:pPr>
            <a:r>
              <a:rPr lang="nl-NL" dirty="0"/>
              <a:t>vrouwen even belangrijk zijn voor de oorlogsvoering als mannen/dat de</a:t>
            </a:r>
          </a:p>
          <a:p>
            <a:pPr marL="0" indent="0">
              <a:buNone/>
            </a:pPr>
            <a:r>
              <a:rPr lang="nl-NL" dirty="0"/>
              <a:t>maatschappij niet zonder vrouwenarbeid kan (wat de emancipatie</a:t>
            </a:r>
          </a:p>
          <a:p>
            <a:pPr marL="0" indent="0">
              <a:buNone/>
            </a:pPr>
            <a:r>
              <a:rPr lang="nl-NL" dirty="0"/>
              <a:t>bevordert) 2</a:t>
            </a:r>
          </a:p>
          <a:p>
            <a:pPr marL="0" indent="0">
              <a:buNone/>
            </a:pPr>
            <a:r>
              <a:rPr lang="nl-NL" dirty="0"/>
              <a:t>• de vrouwen leren opkomen voor hun rechten/zich bewust zijn van het</a:t>
            </a:r>
          </a:p>
          <a:p>
            <a:pPr marL="0" indent="0">
              <a:buNone/>
            </a:pPr>
            <a:r>
              <a:rPr lang="nl-NL" dirty="0"/>
              <a:t>verschil in beloning/willen overgaan tot staken (wat de emancipatie</a:t>
            </a:r>
          </a:p>
          <a:p>
            <a:pPr marL="0" indent="0">
              <a:buNone/>
            </a:pPr>
            <a:r>
              <a:rPr lang="nl-NL" dirty="0"/>
              <a:t>bevordert)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884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Oorzaken WOI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Modern imperialisme: Europese landen willen in de moderne tijd (vanaf 1850) zoveel mogelijk kolonies (in Afrika en Azië) in hun bezit hebben.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Nationalisme </a:t>
            </a:r>
            <a:r>
              <a:rPr lang="nl-NL" dirty="0" smtClean="0">
                <a:sym typeface="Wingdings" pitchFamily="2" charset="2"/>
              </a:rPr>
              <a:t> trots zijn op je eigen land, sterke vijandbeelden, wraakgevoelens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ym typeface="Wingdings" pitchFamily="2" charset="2"/>
              </a:rPr>
              <a:t>Sluiten van politieke bondgenootschappen (</a:t>
            </a:r>
            <a:r>
              <a:rPr lang="nl-NL" dirty="0" err="1" smtClean="0">
                <a:sym typeface="Wingdings" pitchFamily="2" charset="2"/>
              </a:rPr>
              <a:t>Triple</a:t>
            </a:r>
            <a:r>
              <a:rPr lang="nl-NL" dirty="0" smtClean="0">
                <a:sym typeface="Wingdings" pitchFamily="2" charset="2"/>
              </a:rPr>
              <a:t> Alliantie en </a:t>
            </a:r>
            <a:r>
              <a:rPr lang="nl-NL" dirty="0" err="1" smtClean="0">
                <a:sym typeface="Wingdings" pitchFamily="2" charset="2"/>
              </a:rPr>
              <a:t>Triple</a:t>
            </a:r>
            <a:r>
              <a:rPr lang="nl-NL" dirty="0" smtClean="0">
                <a:sym typeface="Wingdings" pitchFamily="2" charset="2"/>
              </a:rPr>
              <a:t> Entente)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WOI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nl-NL" dirty="0" smtClean="0"/>
              <a:t>28 juni 1914: moord op kroonprins </a:t>
            </a:r>
            <a:r>
              <a:rPr lang="nl-NL" dirty="0" err="1" smtClean="0"/>
              <a:t>Oostenrijk-Hongarije</a:t>
            </a:r>
            <a:r>
              <a:rPr lang="nl-NL" dirty="0" smtClean="0"/>
              <a:t> Frans Ferdinand door Bosnische nationalist </a:t>
            </a:r>
            <a:r>
              <a:rPr lang="nl-NL" dirty="0" err="1" smtClean="0"/>
              <a:t>Princip</a:t>
            </a:r>
            <a:r>
              <a:rPr lang="nl-NL" dirty="0" smtClean="0"/>
              <a:t> </a:t>
            </a:r>
            <a:r>
              <a:rPr lang="nl-NL" sz="1800" dirty="0" smtClean="0"/>
              <a:t>(i.v.m. inlijving Bosnië door O-H in 1908, hij vond dat Bosnië bij Servië hoorde)</a:t>
            </a:r>
          </a:p>
          <a:p>
            <a:r>
              <a:rPr lang="nl-NL" dirty="0" smtClean="0"/>
              <a:t>28 juli 1914 O-H verklaart de oorlog aan </a:t>
            </a:r>
            <a:r>
              <a:rPr lang="nl-NL" dirty="0" err="1" smtClean="0"/>
              <a:t>Servie</a:t>
            </a:r>
            <a:endParaRPr lang="nl-NL" dirty="0" smtClean="0"/>
          </a:p>
          <a:p>
            <a:pPr lvl="1"/>
            <a:r>
              <a:rPr lang="nl-NL" dirty="0" smtClean="0"/>
              <a:t>DU steunt O-H, Rus steunt </a:t>
            </a:r>
            <a:r>
              <a:rPr lang="nl-NL" dirty="0" err="1" smtClean="0"/>
              <a:t>Ser</a:t>
            </a:r>
            <a:r>
              <a:rPr lang="nl-NL" dirty="0"/>
              <a:t> </a:t>
            </a:r>
            <a:r>
              <a:rPr lang="nl-NL" dirty="0" smtClean="0"/>
              <a:t>dus ook DU en RUS in oorlog met elkaar, daarna volgen de andere bondgenoten </a:t>
            </a:r>
          </a:p>
          <a:p>
            <a:r>
              <a:rPr lang="nl-NL" dirty="0" smtClean="0"/>
              <a:t>Oorlog loopt uit tot de gruwelijkste oorlog ooit.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Gruwelijkste oorlog?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‘De verdediging is sterker dan de aanval’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 smtClean="0"/>
              <a:t>Oorlogvoering</a:t>
            </a:r>
            <a:r>
              <a:rPr lang="nl-NL" dirty="0" smtClean="0"/>
              <a:t> (tactiek e.d.) </a:t>
            </a:r>
            <a:r>
              <a:rPr lang="nl-NL" b="1" dirty="0" smtClean="0"/>
              <a:t>= traditioneel </a:t>
            </a:r>
            <a:r>
              <a:rPr lang="nl-NL" dirty="0"/>
              <a:t> </a:t>
            </a:r>
            <a:r>
              <a:rPr lang="nl-NL" dirty="0" smtClean="0"/>
              <a:t>gedachte dat de aanval sterker was dan de verdediging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 smtClean="0"/>
              <a:t>Wapens = modern </a:t>
            </a:r>
            <a:r>
              <a:rPr lang="nl-NL" dirty="0" smtClean="0"/>
              <a:t>allesvernietigend, supersnel en massaal; mitrailleurs, gifgas, tanks, vliegtuig enz. Dus de verdediging (in je loopgraf blijven zitten) bleek sterker dan de aanval.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8" name="Picture 4" descr="http://www.ibiblio.org/hyperwar/USA/ref/FM/FM7-10/img/FM7-10-31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5693" y="3438128"/>
            <a:ext cx="5158307" cy="3419872"/>
          </a:xfrm>
          <a:prstGeom prst="rect">
            <a:avLst/>
          </a:prstGeom>
          <a:noFill/>
        </p:spPr>
      </p:pic>
      <p:pic>
        <p:nvPicPr>
          <p:cNvPr id="1026" name="Picture 2" descr="http://2.bp.blogspot.com/_qaWSRp6ZFFg/S7B8xgvtiNI/AAAAAAAAAHw/QZ3u8L8nWl8/s1600/Trench+Syst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5049077" cy="3786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 I = Totale oorlog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	Een totale oorlog is een oorlog die de totale bevolking raakt:</a:t>
            </a:r>
          </a:p>
          <a:p>
            <a:pPr>
              <a:buFontTx/>
              <a:buChar char="-"/>
            </a:pPr>
            <a:r>
              <a:rPr lang="nl-NL" dirty="0" smtClean="0"/>
              <a:t>Miljoenen mannen </a:t>
            </a:r>
            <a:r>
              <a:rPr lang="nl-NL" dirty="0" smtClean="0">
                <a:sym typeface="Wingdings" pitchFamily="2" charset="2"/>
              </a:rPr>
              <a:t> leger  trauma’s shellshock </a:t>
            </a:r>
            <a:r>
              <a:rPr lang="nl-NL" sz="1300" dirty="0" smtClean="0">
                <a:sym typeface="Wingdings" pitchFamily="2" charset="2"/>
                <a:hlinkClick r:id="rId2"/>
              </a:rPr>
              <a:t>(http://www.youtube.com/watch?v=SS1dO0JC2EE)</a:t>
            </a:r>
            <a:endParaRPr lang="nl-NL" sz="1300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Dorpen en steden in frontlinie  zwaar beschadigd / soms zelfs totaal vernietigd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Vrouwen werkten in fabrieken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Massamedia (radio, krant) berichtten enkel over de oorlog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Mannen uit kolonies vochten mee</a:t>
            </a:r>
          </a:p>
          <a:p>
            <a:pPr>
              <a:buFontTx/>
              <a:buChar char="-"/>
            </a:pPr>
            <a:endParaRPr lang="nl-NL" dirty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	Daarom wordt deze oorlog ook wel de ‘Grote Oorlog’ of ‘Wereldoorlog’ genoemd.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 november 1918 wapenstilstand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Duitsland kon het westelijk front niet winnen </a:t>
            </a:r>
            <a:r>
              <a:rPr lang="nl-NL" sz="2400" i="1" dirty="0" smtClean="0"/>
              <a:t>(had al gewonnen van RU, waar in de tussentijd een Russische Revolutie aan de gang was)</a:t>
            </a:r>
          </a:p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nl-NL" dirty="0" smtClean="0"/>
              <a:t>Eindstand: </a:t>
            </a:r>
          </a:p>
          <a:p>
            <a:pPr algn="ctr">
              <a:buNone/>
            </a:pPr>
            <a:r>
              <a:rPr lang="nl-NL" dirty="0" smtClean="0"/>
              <a:t>9 miljoen soldaten, 5 miljoen burgers</a:t>
            </a:r>
          </a:p>
          <a:p>
            <a:pPr algn="ctr">
              <a:buNone/>
            </a:pPr>
            <a:r>
              <a:rPr lang="nl-NL" dirty="0" smtClean="0"/>
              <a:t>dood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/>
              <a:t>Gebruik </a:t>
            </a:r>
            <a:r>
              <a:rPr lang="nl-NL" i="1" dirty="0" smtClean="0"/>
              <a:t>de bron </a:t>
            </a:r>
            <a:endParaRPr lang="nl-NL" i="1" dirty="0"/>
          </a:p>
          <a:p>
            <a:pPr marL="0" indent="0">
              <a:buNone/>
            </a:pPr>
            <a:r>
              <a:rPr lang="nl-NL" dirty="0"/>
              <a:t>Een bewering:</a:t>
            </a:r>
          </a:p>
          <a:p>
            <a:pPr marL="0" indent="0">
              <a:buNone/>
            </a:pPr>
            <a:r>
              <a:rPr lang="nl-NL" dirty="0"/>
              <a:t>De Eerste Wereldoorlog heeft de vrouwenemancipatie in </a:t>
            </a:r>
            <a:r>
              <a:rPr lang="nl-NL" dirty="0" smtClean="0"/>
              <a:t>Groot-Brittannië bevorderd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/>
              <a:t>4p </a:t>
            </a:r>
            <a:r>
              <a:rPr lang="nl-NL" b="1" smtClean="0"/>
              <a:t> </a:t>
            </a:r>
            <a:r>
              <a:rPr lang="nl-NL" dirty="0"/>
              <a:t>Ontleen aan de bron twee argumenten hiervoor en leg bij elk </a:t>
            </a:r>
            <a:r>
              <a:rPr lang="nl-NL"/>
              <a:t>argument </a:t>
            </a:r>
            <a:r>
              <a:rPr lang="nl-NL" smtClean="0"/>
              <a:t>uit waarom </a:t>
            </a:r>
            <a:r>
              <a:rPr lang="nl-NL" dirty="0"/>
              <a:t>dit de bewering ondersteunt.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48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i="1" dirty="0" smtClean="0"/>
              <a:t>In </a:t>
            </a:r>
            <a:r>
              <a:rPr lang="nl-NL" i="1" dirty="0"/>
              <a:t>Groot-Brittannië hebben historici vanaf 1960 duizenden mensen geïnterviewd</a:t>
            </a:r>
          </a:p>
          <a:p>
            <a:pPr marL="0" indent="0">
              <a:buNone/>
            </a:pPr>
            <a:r>
              <a:rPr lang="nl-NL" i="1" dirty="0"/>
              <a:t>die de Eerste Wereldoorlog nog hadden meegemaakt. Mary </a:t>
            </a:r>
            <a:r>
              <a:rPr lang="nl-NL" i="1" dirty="0" err="1"/>
              <a:t>Brough</a:t>
            </a:r>
            <a:r>
              <a:rPr lang="nl-NL" i="1" dirty="0"/>
              <a:t>-Robertson</a:t>
            </a:r>
          </a:p>
          <a:p>
            <a:pPr marL="0" indent="0">
              <a:buNone/>
            </a:pPr>
            <a:r>
              <a:rPr lang="nl-NL" i="1" dirty="0"/>
              <a:t>was arbeidster in een munitiefabriek, zij vertelt</a:t>
            </a:r>
          </a:p>
          <a:p>
            <a:pPr marL="0" indent="0">
              <a:buNone/>
            </a:pPr>
            <a:r>
              <a:rPr lang="nl-NL" dirty="0"/>
              <a:t>Munitiearbeiders waren de laagste soort in de ogen van het grote publiek. Ze</a:t>
            </a:r>
          </a:p>
          <a:p>
            <a:pPr marL="0" indent="0">
              <a:buNone/>
            </a:pPr>
            <a:r>
              <a:rPr lang="nl-NL" dirty="0"/>
              <a:t>veronderstelden dat wij veel verdienden en aangezien anderen niet veel</a:t>
            </a:r>
          </a:p>
          <a:p>
            <a:pPr marL="0" indent="0">
              <a:buNone/>
            </a:pPr>
            <a:r>
              <a:rPr lang="nl-NL" dirty="0"/>
              <a:t>verdienden, kregen we allerlei verwensingen naar het hoofd geslingerd en</a:t>
            </a:r>
          </a:p>
          <a:p>
            <a:pPr marL="0" indent="0">
              <a:buNone/>
            </a:pPr>
            <a:r>
              <a:rPr lang="nl-NL" dirty="0"/>
              <a:t>werden we zelfs nageroepen. Als ze wisten wat je deed, verweten ze je heel</a:t>
            </a:r>
          </a:p>
          <a:p>
            <a:pPr marL="0" indent="0">
              <a:buNone/>
            </a:pPr>
            <a:r>
              <a:rPr lang="nl-NL" dirty="0"/>
              <a:t>veel dingen.</a:t>
            </a:r>
          </a:p>
          <a:p>
            <a:pPr marL="0" indent="0">
              <a:buNone/>
            </a:pPr>
            <a:r>
              <a:rPr lang="nl-NL" dirty="0"/>
              <a:t>Ik weet niet wat de mensen die granaten maakten verdienden, maar het loon</a:t>
            </a:r>
          </a:p>
          <a:p>
            <a:pPr marL="0" indent="0">
              <a:buNone/>
            </a:pPr>
            <a:r>
              <a:rPr lang="nl-NL" dirty="0"/>
              <a:t>voor het vullen ervan bedroeg slechts 25 shilling per week voor een meisje, wat</a:t>
            </a:r>
          </a:p>
          <a:p>
            <a:pPr marL="0" indent="0">
              <a:buNone/>
            </a:pPr>
            <a:r>
              <a:rPr lang="nl-NL" dirty="0"/>
              <a:t>niet veel geld was. Met dat bedrag kwam je in feite niet rond, want je moest al je</a:t>
            </a:r>
          </a:p>
          <a:p>
            <a:pPr marL="0" indent="0">
              <a:buNone/>
            </a:pPr>
            <a:r>
              <a:rPr lang="nl-NL" dirty="0"/>
              <a:t>maaltijden betalen, die kreeg je niet gratis. Maar toen we uiteindelijk gingen</a:t>
            </a:r>
          </a:p>
          <a:p>
            <a:pPr marL="0" indent="0">
              <a:buNone/>
            </a:pPr>
            <a:r>
              <a:rPr lang="nl-NL" dirty="0"/>
              <a:t>staken, kregen we 5 tot 6 penny per week opslag en kwam er </a:t>
            </a:r>
            <a:r>
              <a:rPr lang="nl-NL" dirty="0" smtClean="0"/>
              <a:t>een bonussysteem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Je moest een bepaald aantal granaten vullen en als je er nog meer vulde, kreeg</a:t>
            </a:r>
          </a:p>
          <a:p>
            <a:pPr marL="0" indent="0">
              <a:buNone/>
            </a:pPr>
            <a:r>
              <a:rPr lang="nl-NL" dirty="0"/>
              <a:t>je een bonus. Dat was geen goede zaak, want het leidde tot slordigheid. De</a:t>
            </a:r>
          </a:p>
          <a:p>
            <a:pPr marL="0" indent="0">
              <a:buNone/>
            </a:pPr>
            <a:r>
              <a:rPr lang="nl-NL" dirty="0"/>
              <a:t>granaten kwamen bij ons terug als ze te zwaar of te licht waren, want anders</a:t>
            </a:r>
          </a:p>
          <a:p>
            <a:pPr marL="0" indent="0">
              <a:buNone/>
            </a:pPr>
            <a:r>
              <a:rPr lang="nl-NL" dirty="0"/>
              <a:t>zouden ze niet ver genoeg reiken wanneer ze werden afgevuurd.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4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611</Words>
  <Application>Microsoft Office PowerPoint</Application>
  <PresentationFormat>Diavoorstelling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Office-thema</vt:lpstr>
      <vt:lpstr>Tijdvak 9: de tijd van wereldoorlogen</vt:lpstr>
      <vt:lpstr>Oorzaken WOI</vt:lpstr>
      <vt:lpstr>Verloop WOI</vt:lpstr>
      <vt:lpstr>Gruwelijkste oorlog?</vt:lpstr>
      <vt:lpstr>PowerPoint-presentatie</vt:lpstr>
      <vt:lpstr>WO I = Totale oorlog</vt:lpstr>
      <vt:lpstr>11 november 1918 wapenstilstand</vt:lpstr>
      <vt:lpstr>examenvraag</vt:lpstr>
      <vt:lpstr>bron</vt:lpstr>
      <vt:lpstr>Antwoord examenvraag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9: de tijd van wereldoorlogen</dc:title>
  <dc:creator>Kristel Biemans</dc:creator>
  <cp:lastModifiedBy>Biemans, KJA (Kristel)</cp:lastModifiedBy>
  <cp:revision>11</cp:revision>
  <dcterms:created xsi:type="dcterms:W3CDTF">2014-09-01T08:48:34Z</dcterms:created>
  <dcterms:modified xsi:type="dcterms:W3CDTF">2016-04-28T10:16:19Z</dcterms:modified>
</cp:coreProperties>
</file>